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8" r:id="rId10"/>
    <p:sldId id="272" r:id="rId11"/>
    <p:sldId id="269" r:id="rId12"/>
    <p:sldId id="270" r:id="rId13"/>
    <p:sldId id="271" r:id="rId14"/>
    <p:sldId id="264" r:id="rId15"/>
    <p:sldId id="267" r:id="rId16"/>
  </p:sldIdLst>
  <p:sldSz cx="18288000" cy="10287000"/>
  <p:notesSz cx="6858000" cy="9144000"/>
  <p:embeddedFontLst>
    <p:embeddedFont>
      <p:font typeface="Gaegu" pitchFamily="2" charset="0"/>
      <p:regular r:id="rId17"/>
    </p:embeddedFont>
    <p:embeddedFont>
      <p:font typeface="Gaegu Bold"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11"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7.sv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sp>
        <p:nvSpPr>
          <p:cNvPr id="5" name="Freeform 5"/>
          <p:cNvSpPr/>
          <p:nvPr/>
        </p:nvSpPr>
        <p:spPr>
          <a:xfrm>
            <a:off x="13401014" y="5632336"/>
            <a:ext cx="4267884" cy="4257215"/>
          </a:xfrm>
          <a:custGeom>
            <a:avLst/>
            <a:gdLst/>
            <a:ahLst/>
            <a:cxnLst/>
            <a:rect l="l" t="t" r="r" b="b"/>
            <a:pathLst>
              <a:path w="4267884" h="4257215">
                <a:moveTo>
                  <a:pt x="0" y="0"/>
                </a:moveTo>
                <a:lnTo>
                  <a:pt x="4267884" y="0"/>
                </a:lnTo>
                <a:lnTo>
                  <a:pt x="4267884" y="4257214"/>
                </a:lnTo>
                <a:lnTo>
                  <a:pt x="0" y="4257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005024" y="315715"/>
            <a:ext cx="2584731" cy="2702665"/>
          </a:xfrm>
          <a:custGeom>
            <a:avLst/>
            <a:gdLst/>
            <a:ahLst/>
            <a:cxnLst/>
            <a:rect l="l" t="t" r="r" b="b"/>
            <a:pathLst>
              <a:path w="2584731" h="2702665">
                <a:moveTo>
                  <a:pt x="0" y="0"/>
                </a:moveTo>
                <a:lnTo>
                  <a:pt x="2584730" y="0"/>
                </a:lnTo>
                <a:lnTo>
                  <a:pt x="2584730" y="2702665"/>
                </a:lnTo>
                <a:lnTo>
                  <a:pt x="0" y="2702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658338" y="6662034"/>
            <a:ext cx="2286109" cy="1729130"/>
          </a:xfrm>
          <a:custGeom>
            <a:avLst/>
            <a:gdLst/>
            <a:ahLst/>
            <a:cxnLst/>
            <a:rect l="l" t="t" r="r" b="b"/>
            <a:pathLst>
              <a:path w="2286109" h="1729130">
                <a:moveTo>
                  <a:pt x="0" y="0"/>
                </a:moveTo>
                <a:lnTo>
                  <a:pt x="2286110" y="0"/>
                </a:lnTo>
                <a:lnTo>
                  <a:pt x="2286110" y="1729130"/>
                </a:lnTo>
                <a:lnTo>
                  <a:pt x="0" y="1729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264795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82976" y="2488502"/>
            <a:ext cx="9722047" cy="2778838"/>
          </a:xfrm>
          <a:prstGeom prst="rect">
            <a:avLst/>
          </a:prstGeom>
        </p:spPr>
        <p:txBody>
          <a:bodyPr lIns="0" tIns="0" rIns="0" bIns="0" rtlCol="0" anchor="t">
            <a:spAutoFit/>
          </a:bodyPr>
          <a:lstStyle/>
          <a:p>
            <a:pPr algn="ctr">
              <a:lnSpc>
                <a:spcPts val="10817"/>
              </a:lnSpc>
            </a:pPr>
            <a:r>
              <a:rPr lang="en-US" sz="12019" dirty="0">
                <a:solidFill>
                  <a:srgbClr val="000000"/>
                </a:solidFill>
                <a:latin typeface="Gaegu Bold"/>
              </a:rPr>
              <a:t>Music Store Analysis</a:t>
            </a:r>
          </a:p>
        </p:txBody>
      </p:sp>
      <p:sp>
        <p:nvSpPr>
          <p:cNvPr id="12" name="TextBox 12"/>
          <p:cNvSpPr txBox="1"/>
          <p:nvPr/>
        </p:nvSpPr>
        <p:spPr>
          <a:xfrm>
            <a:off x="4660389" y="6062159"/>
            <a:ext cx="8967222" cy="1205458"/>
          </a:xfrm>
          <a:prstGeom prst="rect">
            <a:avLst/>
          </a:prstGeom>
        </p:spPr>
        <p:txBody>
          <a:bodyPr lIns="0" tIns="0" rIns="0" bIns="0" rtlCol="0" anchor="t">
            <a:spAutoFit/>
          </a:bodyPr>
          <a:lstStyle/>
          <a:p>
            <a:pPr algn="ctr">
              <a:lnSpc>
                <a:spcPts val="4680"/>
              </a:lnSpc>
            </a:pPr>
            <a:r>
              <a:rPr lang="en-US" sz="4000" b="0" i="0" dirty="0">
                <a:solidFill>
                  <a:srgbClr val="1F2328"/>
                </a:solidFill>
                <a:effectLst/>
                <a:highlight>
                  <a:srgbClr val="FFFFFF"/>
                </a:highlight>
              </a:rPr>
              <a:t>SQL project to analyze online music store data</a:t>
            </a:r>
            <a:endParaRPr lang="en-US" sz="3900" dirty="0">
              <a:solidFill>
                <a:srgbClr val="000000"/>
              </a:solidFill>
            </a:endParaRPr>
          </a:p>
        </p:txBody>
      </p:sp>
      <p:grpSp>
        <p:nvGrpSpPr>
          <p:cNvPr id="13" name="Group 13"/>
          <p:cNvGrpSpPr/>
          <p:nvPr/>
        </p:nvGrpSpPr>
        <p:grpSpPr>
          <a:xfrm>
            <a:off x="17811670" y="-234270"/>
            <a:ext cx="3086100" cy="10765770"/>
            <a:chOff x="0" y="0"/>
            <a:chExt cx="812800" cy="2835429"/>
          </a:xfrm>
        </p:grpSpPr>
        <p:sp>
          <p:nvSpPr>
            <p:cNvPr id="14" name="Freeform 14"/>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5" name="TextBox 15"/>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3083F8EA-9E3E-65A6-444C-1BB2FA3855ED}"/>
              </a:ext>
            </a:extLst>
          </p:cNvPr>
          <p:cNvSpPr txBox="1"/>
          <p:nvPr/>
        </p:nvSpPr>
        <p:spPr>
          <a:xfrm>
            <a:off x="9260238" y="8039100"/>
            <a:ext cx="4952442" cy="523220"/>
          </a:xfrm>
          <a:prstGeom prst="rect">
            <a:avLst/>
          </a:prstGeom>
          <a:noFill/>
        </p:spPr>
        <p:txBody>
          <a:bodyPr wrap="square" rtlCol="0">
            <a:spAutoFit/>
          </a:bodyPr>
          <a:lstStyle/>
          <a:p>
            <a:r>
              <a:rPr lang="en-US" sz="2800" dirty="0"/>
              <a:t>- Vaibhav Nikam</a:t>
            </a:r>
            <a:endParaRPr lang="en-I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4584652" y="5957147"/>
            <a:ext cx="2911221" cy="4114800"/>
          </a:xfrm>
          <a:custGeom>
            <a:avLst/>
            <a:gdLst/>
            <a:ahLst/>
            <a:cxnLst/>
            <a:rect l="l" t="t" r="r" b="b"/>
            <a:pathLst>
              <a:path w="2911221" h="4114800">
                <a:moveTo>
                  <a:pt x="2911221" y="0"/>
                </a:moveTo>
                <a:lnTo>
                  <a:pt x="0" y="0"/>
                </a:lnTo>
                <a:lnTo>
                  <a:pt x="0" y="4114800"/>
                </a:lnTo>
                <a:lnTo>
                  <a:pt x="2911221" y="4114800"/>
                </a:lnTo>
                <a:lnTo>
                  <a:pt x="29112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5193476" y="0"/>
            <a:ext cx="2837042" cy="2197418"/>
          </a:xfrm>
          <a:custGeom>
            <a:avLst/>
            <a:gdLst/>
            <a:ahLst/>
            <a:cxnLst/>
            <a:rect l="l" t="t" r="r" b="b"/>
            <a:pathLst>
              <a:path w="2837042" h="2197418">
                <a:moveTo>
                  <a:pt x="0" y="0"/>
                </a:moveTo>
                <a:lnTo>
                  <a:pt x="2837042" y="0"/>
                </a:lnTo>
                <a:lnTo>
                  <a:pt x="2837042" y="2197418"/>
                </a:lnTo>
                <a:lnTo>
                  <a:pt x="0" y="21974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020007" y="1960668"/>
            <a:ext cx="9722047" cy="749885"/>
          </a:xfrm>
          <a:prstGeom prst="rect">
            <a:avLst/>
          </a:prstGeom>
        </p:spPr>
        <p:txBody>
          <a:bodyPr lIns="0" tIns="0" rIns="0" bIns="0" rtlCol="0" anchor="t">
            <a:spAutoFit/>
          </a:bodyPr>
          <a:lstStyle/>
          <a:p>
            <a:pPr algn="l">
              <a:lnSpc>
                <a:spcPts val="5849"/>
              </a:lnSpc>
            </a:pPr>
            <a:endParaRPr lang="en-US" sz="6499" dirty="0">
              <a:solidFill>
                <a:srgbClr val="000000"/>
              </a:solidFill>
              <a:latin typeface="Gaegu Bold"/>
            </a:endParaRPr>
          </a:p>
        </p:txBody>
      </p:sp>
      <p:sp>
        <p:nvSpPr>
          <p:cNvPr id="15" name="TextBox 14">
            <a:extLst>
              <a:ext uri="{FF2B5EF4-FFF2-40B4-BE49-F238E27FC236}">
                <a16:creationId xmlns:a16="http://schemas.microsoft.com/office/drawing/2014/main" id="{C63D3F25-DB97-4440-88FB-ADB9B4C2B1A5}"/>
              </a:ext>
            </a:extLst>
          </p:cNvPr>
          <p:cNvSpPr txBox="1"/>
          <p:nvPr/>
        </p:nvSpPr>
        <p:spPr>
          <a:xfrm>
            <a:off x="2949447" y="1960668"/>
            <a:ext cx="184731"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57AC6A80-AF45-0E03-00CF-775B60614EA2}"/>
              </a:ext>
            </a:extLst>
          </p:cNvPr>
          <p:cNvSpPr txBox="1"/>
          <p:nvPr/>
        </p:nvSpPr>
        <p:spPr>
          <a:xfrm>
            <a:off x="2514599" y="1714500"/>
            <a:ext cx="13357435" cy="1569660"/>
          </a:xfrm>
          <a:prstGeom prst="rect">
            <a:avLst/>
          </a:prstGeom>
          <a:noFill/>
        </p:spPr>
        <p:txBody>
          <a:bodyPr wrap="square" rtlCol="0">
            <a:spAutoFit/>
          </a:bodyPr>
          <a:lstStyle/>
          <a:p>
            <a:r>
              <a:rPr lang="en-US" sz="3200" dirty="0"/>
              <a:t>Let's invite the artists who have written the most rock music in our dataset. Write a query that returns the Artist name and total track count of the top 10 rock bands</a:t>
            </a:r>
            <a:endParaRPr lang="en-IN" sz="3200" dirty="0"/>
          </a:p>
        </p:txBody>
      </p:sp>
      <p:pic>
        <p:nvPicPr>
          <p:cNvPr id="17" name="Picture 16">
            <a:extLst>
              <a:ext uri="{FF2B5EF4-FFF2-40B4-BE49-F238E27FC236}">
                <a16:creationId xmlns:a16="http://schemas.microsoft.com/office/drawing/2014/main" id="{853DDFE7-A0A0-5C00-9A63-24F48BF08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711" y="3284160"/>
            <a:ext cx="6569009" cy="3230940"/>
          </a:xfrm>
          <a:prstGeom prst="rect">
            <a:avLst/>
          </a:prstGeom>
        </p:spPr>
      </p:pic>
      <p:pic>
        <p:nvPicPr>
          <p:cNvPr id="21" name="Picture 20">
            <a:extLst>
              <a:ext uri="{FF2B5EF4-FFF2-40B4-BE49-F238E27FC236}">
                <a16:creationId xmlns:a16="http://schemas.microsoft.com/office/drawing/2014/main" id="{9DF18C6C-D6A4-6EE6-6D0C-C34F71DC33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000" y="3284160"/>
            <a:ext cx="5597402" cy="4992459"/>
          </a:xfrm>
          <a:prstGeom prst="rect">
            <a:avLst/>
          </a:prstGeom>
        </p:spPr>
      </p:pic>
    </p:spTree>
    <p:extLst>
      <p:ext uri="{BB962C8B-B14F-4D97-AF65-F5344CB8AC3E}">
        <p14:creationId xmlns:p14="http://schemas.microsoft.com/office/powerpoint/2010/main" val="388447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400800" y="8481313"/>
            <a:ext cx="4682627" cy="2300340"/>
          </a:xfrm>
          <a:custGeom>
            <a:avLst/>
            <a:gdLst/>
            <a:ahLst/>
            <a:cxnLst/>
            <a:rect l="l" t="t" r="r" b="b"/>
            <a:pathLst>
              <a:path w="4682627" h="2300340">
                <a:moveTo>
                  <a:pt x="0" y="0"/>
                </a:moveTo>
                <a:lnTo>
                  <a:pt x="4682627" y="0"/>
                </a:lnTo>
                <a:lnTo>
                  <a:pt x="4682627" y="2300341"/>
                </a:lnTo>
                <a:lnTo>
                  <a:pt x="0" y="2300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9F6BDFE9-0F98-AA6F-4CBF-A9AB53D11F06}"/>
              </a:ext>
            </a:extLst>
          </p:cNvPr>
          <p:cNvSpPr txBox="1"/>
          <p:nvPr/>
        </p:nvSpPr>
        <p:spPr>
          <a:xfrm>
            <a:off x="2514600" y="1618603"/>
            <a:ext cx="12015531" cy="769441"/>
          </a:xfrm>
          <a:prstGeom prst="rect">
            <a:avLst/>
          </a:prstGeom>
          <a:noFill/>
        </p:spPr>
        <p:txBody>
          <a:bodyPr wrap="square" rtlCol="0">
            <a:spAutoFit/>
          </a:bodyPr>
          <a:lstStyle/>
          <a:p>
            <a:endParaRPr lang="en-IN" sz="4400" dirty="0"/>
          </a:p>
        </p:txBody>
      </p:sp>
      <p:sp>
        <p:nvSpPr>
          <p:cNvPr id="12" name="TextBox 11">
            <a:extLst>
              <a:ext uri="{FF2B5EF4-FFF2-40B4-BE49-F238E27FC236}">
                <a16:creationId xmlns:a16="http://schemas.microsoft.com/office/drawing/2014/main" id="{4724E47E-07F4-8D2C-9BF8-CA44060C02FC}"/>
              </a:ext>
            </a:extLst>
          </p:cNvPr>
          <p:cNvSpPr txBox="1"/>
          <p:nvPr/>
        </p:nvSpPr>
        <p:spPr>
          <a:xfrm>
            <a:off x="2514600" y="1618603"/>
            <a:ext cx="11887200" cy="1384995"/>
          </a:xfrm>
          <a:prstGeom prst="rect">
            <a:avLst/>
          </a:prstGeom>
          <a:noFill/>
        </p:spPr>
        <p:txBody>
          <a:bodyPr wrap="square" rtlCol="0">
            <a:spAutoFit/>
          </a:bodyPr>
          <a:lstStyle/>
          <a:p>
            <a:r>
              <a:rPr lang="en-US" sz="2800" dirty="0"/>
              <a:t>Return all the track names that have a song length longer than the average song length. Return the Name and Milliseconds for each track. Order by the song length with the longest songs listed first</a:t>
            </a:r>
            <a:endParaRPr lang="en-IN" sz="2800" dirty="0"/>
          </a:p>
        </p:txBody>
      </p:sp>
      <p:pic>
        <p:nvPicPr>
          <p:cNvPr id="16" name="Picture 15">
            <a:extLst>
              <a:ext uri="{FF2B5EF4-FFF2-40B4-BE49-F238E27FC236}">
                <a16:creationId xmlns:a16="http://schemas.microsoft.com/office/drawing/2014/main" id="{496114C9-AB99-6ABA-FEDD-0C900815A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097" y="3121725"/>
            <a:ext cx="4682627" cy="1686906"/>
          </a:xfrm>
          <a:prstGeom prst="rect">
            <a:avLst/>
          </a:prstGeom>
        </p:spPr>
      </p:pic>
      <p:pic>
        <p:nvPicPr>
          <p:cNvPr id="19" name="Picture 18">
            <a:extLst>
              <a:ext uri="{FF2B5EF4-FFF2-40B4-BE49-F238E27FC236}">
                <a16:creationId xmlns:a16="http://schemas.microsoft.com/office/drawing/2014/main" id="{BA69AC87-EB94-F425-4738-AF65DE035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4841955"/>
            <a:ext cx="9380927" cy="3341749"/>
          </a:xfrm>
          <a:prstGeom prst="rect">
            <a:avLst/>
          </a:prstGeom>
        </p:spPr>
      </p:pic>
    </p:spTree>
    <p:extLst>
      <p:ext uri="{BB962C8B-B14F-4D97-AF65-F5344CB8AC3E}">
        <p14:creationId xmlns:p14="http://schemas.microsoft.com/office/powerpoint/2010/main" val="6406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1078570" y="548050"/>
            <a:ext cx="14784686" cy="8862649"/>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063933" y="8057096"/>
            <a:ext cx="2948312" cy="3063182"/>
          </a:xfrm>
          <a:custGeom>
            <a:avLst/>
            <a:gdLst/>
            <a:ahLst/>
            <a:cxnLst/>
            <a:rect l="l" t="t" r="r" b="b"/>
            <a:pathLst>
              <a:path w="2948312" h="3063182">
                <a:moveTo>
                  <a:pt x="0" y="0"/>
                </a:moveTo>
                <a:lnTo>
                  <a:pt x="2948312" y="0"/>
                </a:lnTo>
                <a:lnTo>
                  <a:pt x="2948312" y="3063181"/>
                </a:lnTo>
                <a:lnTo>
                  <a:pt x="0" y="3063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020007" y="3285255"/>
            <a:ext cx="11865436" cy="551433"/>
          </a:xfrm>
          <a:prstGeom prst="rect">
            <a:avLst/>
          </a:prstGeom>
        </p:spPr>
        <p:txBody>
          <a:bodyPr lIns="0" tIns="0" rIns="0" bIns="0" rtlCol="0" anchor="t">
            <a:spAutoFit/>
          </a:bodyPr>
          <a:lstStyle/>
          <a:p>
            <a:pPr algn="l">
              <a:lnSpc>
                <a:spcPts val="4320"/>
              </a:lnSpc>
            </a:pPr>
            <a:r>
              <a:rPr lang="en-US" sz="3600" dirty="0">
                <a:solidFill>
                  <a:srgbClr val="000000"/>
                </a:solidFill>
                <a:latin typeface="Gaegu"/>
              </a:rPr>
              <a:t>.</a:t>
            </a:r>
          </a:p>
        </p:txBody>
      </p:sp>
      <p:sp>
        <p:nvSpPr>
          <p:cNvPr id="13" name="Freeform 13"/>
          <p:cNvSpPr/>
          <p:nvPr/>
        </p:nvSpPr>
        <p:spPr>
          <a:xfrm>
            <a:off x="877995" y="9052618"/>
            <a:ext cx="1953343" cy="2086095"/>
          </a:xfrm>
          <a:custGeom>
            <a:avLst/>
            <a:gdLst/>
            <a:ahLst/>
            <a:cxnLst/>
            <a:rect l="l" t="t" r="r" b="b"/>
            <a:pathLst>
              <a:path w="1953343" h="2086095">
                <a:moveTo>
                  <a:pt x="0" y="0"/>
                </a:moveTo>
                <a:lnTo>
                  <a:pt x="1953343" y="0"/>
                </a:lnTo>
                <a:lnTo>
                  <a:pt x="1953343" y="2086094"/>
                </a:lnTo>
                <a:lnTo>
                  <a:pt x="0" y="2086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3">
            <a:extLst>
              <a:ext uri="{FF2B5EF4-FFF2-40B4-BE49-F238E27FC236}">
                <a16:creationId xmlns:a16="http://schemas.microsoft.com/office/drawing/2014/main" id="{41B95F7D-FDD5-9471-CFF9-D52A9E62C42A}"/>
              </a:ext>
            </a:extLst>
          </p:cNvPr>
          <p:cNvSpPr txBox="1"/>
          <p:nvPr/>
        </p:nvSpPr>
        <p:spPr>
          <a:xfrm>
            <a:off x="1747088" y="651069"/>
            <a:ext cx="13106400" cy="954107"/>
          </a:xfrm>
          <a:prstGeom prst="rect">
            <a:avLst/>
          </a:prstGeom>
          <a:noFill/>
        </p:spPr>
        <p:txBody>
          <a:bodyPr wrap="square" rtlCol="0">
            <a:spAutoFit/>
          </a:bodyPr>
          <a:lstStyle/>
          <a:p>
            <a:r>
              <a:rPr lang="en-US" sz="2800" dirty="0"/>
              <a:t>Find how much amount spent by each customer on artists? Write a query to return customer name, artist name and total spent</a:t>
            </a:r>
            <a:endParaRPr lang="en-IN" sz="2800" dirty="0"/>
          </a:p>
        </p:txBody>
      </p:sp>
      <p:pic>
        <p:nvPicPr>
          <p:cNvPr id="18" name="Picture 17">
            <a:extLst>
              <a:ext uri="{FF2B5EF4-FFF2-40B4-BE49-F238E27FC236}">
                <a16:creationId xmlns:a16="http://schemas.microsoft.com/office/drawing/2014/main" id="{3DA30BC7-6418-2892-A56C-D855C40C18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270" y="1665544"/>
            <a:ext cx="9160034" cy="2339207"/>
          </a:xfrm>
          <a:prstGeom prst="rect">
            <a:avLst/>
          </a:prstGeom>
        </p:spPr>
      </p:pic>
      <p:pic>
        <p:nvPicPr>
          <p:cNvPr id="21" name="Picture 20">
            <a:extLst>
              <a:ext uri="{FF2B5EF4-FFF2-40B4-BE49-F238E27FC236}">
                <a16:creationId xmlns:a16="http://schemas.microsoft.com/office/drawing/2014/main" id="{1ECED34F-14D2-E50A-0624-A4A3045F8E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270" y="4017928"/>
            <a:ext cx="9160034" cy="2124908"/>
          </a:xfrm>
          <a:prstGeom prst="rect">
            <a:avLst/>
          </a:prstGeom>
        </p:spPr>
      </p:pic>
      <p:pic>
        <p:nvPicPr>
          <p:cNvPr id="23" name="Picture 22">
            <a:extLst>
              <a:ext uri="{FF2B5EF4-FFF2-40B4-BE49-F238E27FC236}">
                <a16:creationId xmlns:a16="http://schemas.microsoft.com/office/drawing/2014/main" id="{8B7CAD6F-99D3-09DD-70A9-234C8EA086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000" y="6134220"/>
            <a:ext cx="10232513" cy="2674852"/>
          </a:xfrm>
          <a:prstGeom prst="rect">
            <a:avLst/>
          </a:prstGeom>
        </p:spPr>
      </p:pic>
    </p:spTree>
    <p:extLst>
      <p:ext uri="{BB962C8B-B14F-4D97-AF65-F5344CB8AC3E}">
        <p14:creationId xmlns:p14="http://schemas.microsoft.com/office/powerpoint/2010/main" val="300948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1676400" y="723900"/>
            <a:ext cx="14221269" cy="8118496"/>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182048" y="6876631"/>
            <a:ext cx="4417958" cy="3053913"/>
          </a:xfrm>
          <a:custGeom>
            <a:avLst/>
            <a:gdLst/>
            <a:ahLst/>
            <a:cxnLst/>
            <a:rect l="l" t="t" r="r" b="b"/>
            <a:pathLst>
              <a:path w="4417958" h="3053913">
                <a:moveTo>
                  <a:pt x="0" y="0"/>
                </a:moveTo>
                <a:lnTo>
                  <a:pt x="4417958" y="0"/>
                </a:lnTo>
                <a:lnTo>
                  <a:pt x="4417958" y="3053913"/>
                </a:lnTo>
                <a:lnTo>
                  <a:pt x="0" y="3053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4643826" y="356456"/>
            <a:ext cx="2164329" cy="2882278"/>
          </a:xfrm>
          <a:custGeom>
            <a:avLst/>
            <a:gdLst/>
            <a:ahLst/>
            <a:cxnLst/>
            <a:rect l="l" t="t" r="r" b="b"/>
            <a:pathLst>
              <a:path w="2164329" h="2882278">
                <a:moveTo>
                  <a:pt x="0" y="0"/>
                </a:moveTo>
                <a:lnTo>
                  <a:pt x="2164328" y="0"/>
                </a:lnTo>
                <a:lnTo>
                  <a:pt x="2164328" y="2882278"/>
                </a:lnTo>
                <a:lnTo>
                  <a:pt x="0" y="2882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3">
            <a:extLst>
              <a:ext uri="{FF2B5EF4-FFF2-40B4-BE49-F238E27FC236}">
                <a16:creationId xmlns:a16="http://schemas.microsoft.com/office/drawing/2014/main" id="{9C98508E-7FC9-CCCE-D308-05F82E9C58A7}"/>
              </a:ext>
            </a:extLst>
          </p:cNvPr>
          <p:cNvSpPr txBox="1"/>
          <p:nvPr/>
        </p:nvSpPr>
        <p:spPr>
          <a:xfrm>
            <a:off x="1828799" y="853218"/>
            <a:ext cx="14172689" cy="523220"/>
          </a:xfrm>
          <a:prstGeom prst="rect">
            <a:avLst/>
          </a:prstGeom>
          <a:noFill/>
        </p:spPr>
        <p:txBody>
          <a:bodyPr wrap="square" rtlCol="0">
            <a:spAutoFit/>
          </a:bodyPr>
          <a:lstStyle/>
          <a:p>
            <a:r>
              <a:rPr lang="en-US" sz="2800" dirty="0"/>
              <a:t>We want to find out the most popular music Genre for each country. </a:t>
            </a:r>
            <a:endParaRPr lang="en-IN" sz="2800" dirty="0"/>
          </a:p>
        </p:txBody>
      </p:sp>
      <p:pic>
        <p:nvPicPr>
          <p:cNvPr id="18" name="Picture 17">
            <a:extLst>
              <a:ext uri="{FF2B5EF4-FFF2-40B4-BE49-F238E27FC236}">
                <a16:creationId xmlns:a16="http://schemas.microsoft.com/office/drawing/2014/main" id="{E150C1E6-C985-16ED-D739-E08B23021B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4856" y="1499845"/>
            <a:ext cx="9508944" cy="4260900"/>
          </a:xfrm>
          <a:prstGeom prst="rect">
            <a:avLst/>
          </a:prstGeom>
        </p:spPr>
      </p:pic>
      <p:pic>
        <p:nvPicPr>
          <p:cNvPr id="21" name="Picture 20">
            <a:extLst>
              <a:ext uri="{FF2B5EF4-FFF2-40B4-BE49-F238E27FC236}">
                <a16:creationId xmlns:a16="http://schemas.microsoft.com/office/drawing/2014/main" id="{EFF7D96A-D102-7A2E-0CB5-8C14CFB7F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0171" y="4762500"/>
            <a:ext cx="9854557" cy="4003388"/>
          </a:xfrm>
          <a:prstGeom prst="rect">
            <a:avLst/>
          </a:prstGeom>
        </p:spPr>
      </p:pic>
    </p:spTree>
    <p:extLst>
      <p:ext uri="{BB962C8B-B14F-4D97-AF65-F5344CB8AC3E}">
        <p14:creationId xmlns:p14="http://schemas.microsoft.com/office/powerpoint/2010/main" val="22151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529269" y="2480171"/>
            <a:ext cx="11229462" cy="762453"/>
          </a:xfrm>
          <a:prstGeom prst="rect">
            <a:avLst/>
          </a:prstGeom>
        </p:spPr>
        <p:txBody>
          <a:bodyPr lIns="0" tIns="0" rIns="0" bIns="0" rtlCol="0" anchor="t">
            <a:spAutoFit/>
          </a:bodyPr>
          <a:lstStyle/>
          <a:p>
            <a:pPr algn="ctr">
              <a:lnSpc>
                <a:spcPts val="5939"/>
              </a:lnSpc>
            </a:pPr>
            <a:endParaRPr lang="en-US" sz="6599" dirty="0">
              <a:solidFill>
                <a:srgbClr val="000000"/>
              </a:solidFill>
              <a:latin typeface="Gaegu Bold"/>
            </a:endParaRPr>
          </a:p>
        </p:txBody>
      </p:sp>
      <p:sp>
        <p:nvSpPr>
          <p:cNvPr id="12" name="Freeform 12"/>
          <p:cNvSpPr/>
          <p:nvPr/>
        </p:nvSpPr>
        <p:spPr>
          <a:xfrm>
            <a:off x="6783596" y="8531534"/>
            <a:ext cx="4682627" cy="2300340"/>
          </a:xfrm>
          <a:custGeom>
            <a:avLst/>
            <a:gdLst/>
            <a:ahLst/>
            <a:cxnLst/>
            <a:rect l="l" t="t" r="r" b="b"/>
            <a:pathLst>
              <a:path w="4682627" h="2300340">
                <a:moveTo>
                  <a:pt x="0" y="0"/>
                </a:moveTo>
                <a:lnTo>
                  <a:pt x="4682627" y="0"/>
                </a:lnTo>
                <a:lnTo>
                  <a:pt x="4682627" y="2300341"/>
                </a:lnTo>
                <a:lnTo>
                  <a:pt x="0" y="2300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0CEC38A3-2C56-E85C-97FF-7BDDA13AA25C}"/>
              </a:ext>
            </a:extLst>
          </p:cNvPr>
          <p:cNvSpPr txBox="1"/>
          <p:nvPr/>
        </p:nvSpPr>
        <p:spPr>
          <a:xfrm>
            <a:off x="2514600" y="1638300"/>
            <a:ext cx="12877800" cy="954107"/>
          </a:xfrm>
          <a:prstGeom prst="rect">
            <a:avLst/>
          </a:prstGeom>
          <a:noFill/>
        </p:spPr>
        <p:txBody>
          <a:bodyPr wrap="square" rtlCol="0">
            <a:spAutoFit/>
          </a:bodyPr>
          <a:lstStyle/>
          <a:p>
            <a:r>
              <a:rPr lang="en-US" sz="2800" dirty="0"/>
              <a:t>Write a query that determines the customer that has spent the most on music for each country</a:t>
            </a:r>
            <a:r>
              <a:rPr lang="en-US" dirty="0"/>
              <a:t>.</a:t>
            </a:r>
            <a:endParaRPr lang="en-IN" dirty="0"/>
          </a:p>
        </p:txBody>
      </p:sp>
      <p:pic>
        <p:nvPicPr>
          <p:cNvPr id="15" name="Picture 14">
            <a:extLst>
              <a:ext uri="{FF2B5EF4-FFF2-40B4-BE49-F238E27FC236}">
                <a16:creationId xmlns:a16="http://schemas.microsoft.com/office/drawing/2014/main" id="{0C12A749-73FC-A6CC-4A11-AE302177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740" y="2561476"/>
            <a:ext cx="9704660" cy="3191623"/>
          </a:xfrm>
          <a:prstGeom prst="rect">
            <a:avLst/>
          </a:prstGeom>
        </p:spPr>
      </p:pic>
      <p:pic>
        <p:nvPicPr>
          <p:cNvPr id="17" name="Picture 16">
            <a:extLst>
              <a:ext uri="{FF2B5EF4-FFF2-40B4-BE49-F238E27FC236}">
                <a16:creationId xmlns:a16="http://schemas.microsoft.com/office/drawing/2014/main" id="{8DB49945-ABAC-74FA-CBD0-520DE5A62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399" y="5611693"/>
            <a:ext cx="9945491" cy="28653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282976" y="2956769"/>
            <a:ext cx="9722047" cy="1534523"/>
          </a:xfrm>
          <a:prstGeom prst="rect">
            <a:avLst/>
          </a:prstGeom>
        </p:spPr>
        <p:txBody>
          <a:bodyPr lIns="0" tIns="0" rIns="0" bIns="0" rtlCol="0" anchor="t">
            <a:spAutoFit/>
          </a:bodyPr>
          <a:lstStyle/>
          <a:p>
            <a:pPr algn="ctr">
              <a:lnSpc>
                <a:spcPts val="11878"/>
              </a:lnSpc>
            </a:pPr>
            <a:r>
              <a:rPr lang="en-US" sz="13198" dirty="0">
                <a:solidFill>
                  <a:srgbClr val="000000"/>
                </a:solidFill>
                <a:latin typeface="Gaegu Bold"/>
              </a:rPr>
              <a:t>Thank You!!!</a:t>
            </a:r>
          </a:p>
        </p:txBody>
      </p:sp>
      <p:sp>
        <p:nvSpPr>
          <p:cNvPr id="12" name="Freeform 12"/>
          <p:cNvSpPr/>
          <p:nvPr/>
        </p:nvSpPr>
        <p:spPr>
          <a:xfrm>
            <a:off x="7010058" y="5469372"/>
            <a:ext cx="4267884" cy="4257215"/>
          </a:xfrm>
          <a:custGeom>
            <a:avLst/>
            <a:gdLst/>
            <a:ahLst/>
            <a:cxnLst/>
            <a:rect l="l" t="t" r="r" b="b"/>
            <a:pathLst>
              <a:path w="4267884" h="4257215">
                <a:moveTo>
                  <a:pt x="0" y="0"/>
                </a:moveTo>
                <a:lnTo>
                  <a:pt x="4267884" y="0"/>
                </a:lnTo>
                <a:lnTo>
                  <a:pt x="4267884" y="4257214"/>
                </a:lnTo>
                <a:lnTo>
                  <a:pt x="0" y="4257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71241" y="1643468"/>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802687" y="7692226"/>
            <a:ext cx="4682627" cy="2300340"/>
          </a:xfrm>
          <a:custGeom>
            <a:avLst/>
            <a:gdLst/>
            <a:ahLst/>
            <a:cxnLst/>
            <a:rect l="l" t="t" r="r" b="b"/>
            <a:pathLst>
              <a:path w="4682627" h="2300340">
                <a:moveTo>
                  <a:pt x="0" y="0"/>
                </a:moveTo>
                <a:lnTo>
                  <a:pt x="4682626" y="0"/>
                </a:lnTo>
                <a:lnTo>
                  <a:pt x="4682626" y="2300340"/>
                </a:lnTo>
                <a:lnTo>
                  <a:pt x="0" y="2300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017549" y="2662710"/>
            <a:ext cx="12109882" cy="4411464"/>
          </a:xfrm>
          <a:prstGeom prst="rect">
            <a:avLst/>
          </a:prstGeom>
        </p:spPr>
        <p:txBody>
          <a:bodyPr lIns="0" tIns="0" rIns="0" bIns="0" rtlCol="0" anchor="t">
            <a:spAutoFit/>
          </a:bodyPr>
          <a:lstStyle/>
          <a:p>
            <a:pPr marL="777261" lvl="1" indent="-388631" algn="l">
              <a:lnSpc>
                <a:spcPts val="4320"/>
              </a:lnSpc>
              <a:buFont typeface="Arial"/>
              <a:buChar char="•"/>
            </a:pPr>
            <a:r>
              <a:rPr lang="en-US" sz="3600" b="0" i="0" dirty="0">
                <a:solidFill>
                  <a:srgbClr val="0D0D0D"/>
                </a:solidFill>
                <a:effectLst/>
                <a:highlight>
                  <a:srgbClr val="FFFFFF"/>
                </a:highlight>
              </a:rPr>
              <a:t>Analyze a music sales dataset to identify the most senior employee, top countries by invoice count, highest total invoice values, optimal city for a promotional Music Festival, best customer based on spending, retrieve Rock Music listeners' details, invite top rock bands, list tracks longer than average, calculate customer spending on artists, determine popular music genres by country, and identify top-spending customers per country.</a:t>
            </a:r>
            <a:endParaRPr lang="en-US" sz="3600" dirty="0">
              <a:solidFill>
                <a:srgbClr val="000000"/>
              </a:solidFill>
            </a:endParaRPr>
          </a:p>
        </p:txBody>
      </p:sp>
      <p:sp>
        <p:nvSpPr>
          <p:cNvPr id="13" name="TextBox 13"/>
          <p:cNvSpPr txBox="1"/>
          <p:nvPr/>
        </p:nvSpPr>
        <p:spPr>
          <a:xfrm>
            <a:off x="3020007" y="1960668"/>
            <a:ext cx="9722047" cy="952391"/>
          </a:xfrm>
          <a:prstGeom prst="rect">
            <a:avLst/>
          </a:prstGeom>
        </p:spPr>
        <p:txBody>
          <a:bodyPr lIns="0" tIns="0" rIns="0" bIns="0" rtlCol="0" anchor="t">
            <a:spAutoFit/>
          </a:bodyPr>
          <a:lstStyle/>
          <a:p>
            <a:pPr algn="l">
              <a:lnSpc>
                <a:spcPts val="5849"/>
              </a:lnSpc>
            </a:pPr>
            <a:r>
              <a:rPr lang="en-US" sz="6499" dirty="0">
                <a:solidFill>
                  <a:srgbClr val="000000"/>
                </a:solidFill>
                <a:latin typeface="Gaegu Bold"/>
              </a:rPr>
              <a:t>Objectives</a:t>
            </a:r>
          </a:p>
        </p:txBody>
      </p:sp>
      <p:sp>
        <p:nvSpPr>
          <p:cNvPr id="15" name="Freeform 15"/>
          <p:cNvSpPr/>
          <p:nvPr/>
        </p:nvSpPr>
        <p:spPr>
          <a:xfrm rot="2317682">
            <a:off x="14590236" y="668986"/>
            <a:ext cx="1972436" cy="2114697"/>
          </a:xfrm>
          <a:custGeom>
            <a:avLst/>
            <a:gdLst/>
            <a:ahLst/>
            <a:cxnLst/>
            <a:rect l="l" t="t" r="r" b="b"/>
            <a:pathLst>
              <a:path w="1972436" h="2114697">
                <a:moveTo>
                  <a:pt x="0" y="0"/>
                </a:moveTo>
                <a:lnTo>
                  <a:pt x="1972436" y="0"/>
                </a:lnTo>
                <a:lnTo>
                  <a:pt x="1972436" y="2114697"/>
                </a:lnTo>
                <a:lnTo>
                  <a:pt x="0" y="2114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4300612" y="5673151"/>
            <a:ext cx="3194114" cy="4114800"/>
          </a:xfrm>
          <a:custGeom>
            <a:avLst/>
            <a:gdLst/>
            <a:ahLst/>
            <a:cxnLst/>
            <a:rect l="l" t="t" r="r" b="b"/>
            <a:pathLst>
              <a:path w="3194114" h="4114800">
                <a:moveTo>
                  <a:pt x="3194114" y="0"/>
                </a:moveTo>
                <a:lnTo>
                  <a:pt x="0" y="0"/>
                </a:lnTo>
                <a:lnTo>
                  <a:pt x="0" y="4114800"/>
                </a:lnTo>
                <a:lnTo>
                  <a:pt x="3194114" y="4114800"/>
                </a:lnTo>
                <a:lnTo>
                  <a:pt x="319411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544800" y="190500"/>
            <a:ext cx="1864492" cy="1410234"/>
          </a:xfrm>
          <a:custGeom>
            <a:avLst/>
            <a:gdLst/>
            <a:ahLst/>
            <a:cxnLst/>
            <a:rect l="l" t="t" r="r" b="b"/>
            <a:pathLst>
              <a:path w="1864492" h="1410234">
                <a:moveTo>
                  <a:pt x="0" y="0"/>
                </a:moveTo>
                <a:lnTo>
                  <a:pt x="1864492" y="0"/>
                </a:lnTo>
                <a:lnTo>
                  <a:pt x="1864492" y="1410234"/>
                </a:lnTo>
                <a:lnTo>
                  <a:pt x="0" y="141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pic>
        <p:nvPicPr>
          <p:cNvPr id="17" name="Picture 16">
            <a:extLst>
              <a:ext uri="{FF2B5EF4-FFF2-40B4-BE49-F238E27FC236}">
                <a16:creationId xmlns:a16="http://schemas.microsoft.com/office/drawing/2014/main" id="{B85F330D-E632-CAE6-9294-70120D878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780" y="602208"/>
            <a:ext cx="14177578" cy="9638151"/>
          </a:xfrm>
          <a:prstGeom prst="rect">
            <a:avLst/>
          </a:prstGeom>
        </p:spPr>
      </p:pic>
      <p:sp>
        <p:nvSpPr>
          <p:cNvPr id="18" name="TextBox 17">
            <a:extLst>
              <a:ext uri="{FF2B5EF4-FFF2-40B4-BE49-F238E27FC236}">
                <a16:creationId xmlns:a16="http://schemas.microsoft.com/office/drawing/2014/main" id="{FD45BD59-6F4F-6C31-8857-D43FFFB55A81}"/>
              </a:ext>
            </a:extLst>
          </p:cNvPr>
          <p:cNvSpPr txBox="1"/>
          <p:nvPr/>
        </p:nvSpPr>
        <p:spPr>
          <a:xfrm>
            <a:off x="685800" y="73189"/>
            <a:ext cx="4038600" cy="646331"/>
          </a:xfrm>
          <a:prstGeom prst="rect">
            <a:avLst/>
          </a:prstGeom>
          <a:noFill/>
        </p:spPr>
        <p:txBody>
          <a:bodyPr wrap="square" rtlCol="0">
            <a:spAutoFit/>
          </a:bodyPr>
          <a:lstStyle/>
          <a:p>
            <a:r>
              <a:rPr lang="en-US" sz="3600" dirty="0"/>
              <a:t>Schema </a:t>
            </a:r>
            <a:r>
              <a:rPr lang="en-US" dirty="0"/>
              <a: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272015" y="2655221"/>
            <a:ext cx="2217163" cy="6357456"/>
          </a:xfrm>
          <a:custGeom>
            <a:avLst/>
            <a:gdLst/>
            <a:ahLst/>
            <a:cxnLst/>
            <a:rect l="l" t="t" r="r" b="b"/>
            <a:pathLst>
              <a:path w="2217163" h="6357456">
                <a:moveTo>
                  <a:pt x="0" y="0"/>
                </a:moveTo>
                <a:lnTo>
                  <a:pt x="2217163" y="0"/>
                </a:lnTo>
                <a:lnTo>
                  <a:pt x="2217163" y="6357456"/>
                </a:lnTo>
                <a:lnTo>
                  <a:pt x="0" y="6357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982558" flipH="1">
            <a:off x="8720079" y="7432006"/>
            <a:ext cx="529373" cy="936190"/>
          </a:xfrm>
          <a:custGeom>
            <a:avLst/>
            <a:gdLst/>
            <a:ahLst/>
            <a:cxnLst/>
            <a:rect l="l" t="t" r="r" b="b"/>
            <a:pathLst>
              <a:path w="529373" h="936190">
                <a:moveTo>
                  <a:pt x="529373" y="0"/>
                </a:moveTo>
                <a:lnTo>
                  <a:pt x="0" y="0"/>
                </a:lnTo>
                <a:lnTo>
                  <a:pt x="0" y="936190"/>
                </a:lnTo>
                <a:lnTo>
                  <a:pt x="529373" y="936190"/>
                </a:lnTo>
                <a:lnTo>
                  <a:pt x="5293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020007" y="3466289"/>
            <a:ext cx="11929517" cy="554704"/>
          </a:xfrm>
          <a:prstGeom prst="rect">
            <a:avLst/>
          </a:prstGeom>
        </p:spPr>
        <p:txBody>
          <a:bodyPr lIns="0" tIns="0" rIns="0" bIns="0" rtlCol="0" anchor="t">
            <a:spAutoFit/>
          </a:bodyPr>
          <a:lstStyle/>
          <a:p>
            <a:pPr algn="l">
              <a:lnSpc>
                <a:spcPts val="4560"/>
              </a:lnSpc>
            </a:pPr>
            <a:r>
              <a:rPr lang="en-US" sz="3800" dirty="0">
                <a:solidFill>
                  <a:srgbClr val="000000"/>
                </a:solidFill>
                <a:latin typeface="Gaegu"/>
              </a:rPr>
              <a:t> </a:t>
            </a:r>
          </a:p>
        </p:txBody>
      </p:sp>
      <p:sp>
        <p:nvSpPr>
          <p:cNvPr id="14" name="TextBox 14"/>
          <p:cNvSpPr txBox="1"/>
          <p:nvPr/>
        </p:nvSpPr>
        <p:spPr>
          <a:xfrm>
            <a:off x="2874140" y="1569457"/>
            <a:ext cx="12221249" cy="702756"/>
          </a:xfrm>
          <a:prstGeom prst="rect">
            <a:avLst/>
          </a:prstGeom>
        </p:spPr>
        <p:txBody>
          <a:bodyPr wrap="square" lIns="0" tIns="0" rIns="0" bIns="0" rtlCol="0" anchor="t">
            <a:spAutoFit/>
          </a:bodyPr>
          <a:lstStyle/>
          <a:p>
            <a:pPr algn="l">
              <a:lnSpc>
                <a:spcPts val="5849"/>
              </a:lnSpc>
            </a:pPr>
            <a:r>
              <a:rPr lang="en-US" sz="4400" dirty="0"/>
              <a:t>Who is the senior most employee based on job title?</a:t>
            </a:r>
            <a:endParaRPr lang="en-US" sz="4400" dirty="0">
              <a:solidFill>
                <a:srgbClr val="000000"/>
              </a:solidFill>
              <a:latin typeface="Gaegu Bold"/>
            </a:endParaRPr>
          </a:p>
        </p:txBody>
      </p:sp>
      <p:sp>
        <p:nvSpPr>
          <p:cNvPr id="15" name="Freeform 15"/>
          <p:cNvSpPr/>
          <p:nvPr/>
        </p:nvSpPr>
        <p:spPr>
          <a:xfrm rot="1982558" flipH="1">
            <a:off x="7943796" y="7164058"/>
            <a:ext cx="402387" cy="711618"/>
          </a:xfrm>
          <a:custGeom>
            <a:avLst/>
            <a:gdLst/>
            <a:ahLst/>
            <a:cxnLst/>
            <a:rect l="l" t="t" r="r" b="b"/>
            <a:pathLst>
              <a:path w="402387" h="711618">
                <a:moveTo>
                  <a:pt x="402388" y="0"/>
                </a:moveTo>
                <a:lnTo>
                  <a:pt x="0" y="0"/>
                </a:lnTo>
                <a:lnTo>
                  <a:pt x="0" y="711618"/>
                </a:lnTo>
                <a:lnTo>
                  <a:pt x="402388" y="711618"/>
                </a:lnTo>
                <a:lnTo>
                  <a:pt x="40238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1982558" flipH="1">
            <a:off x="9787231" y="7019674"/>
            <a:ext cx="388711" cy="687431"/>
          </a:xfrm>
          <a:custGeom>
            <a:avLst/>
            <a:gdLst/>
            <a:ahLst/>
            <a:cxnLst/>
            <a:rect l="l" t="t" r="r" b="b"/>
            <a:pathLst>
              <a:path w="388711" h="687431">
                <a:moveTo>
                  <a:pt x="388711" y="0"/>
                </a:moveTo>
                <a:lnTo>
                  <a:pt x="0" y="0"/>
                </a:lnTo>
                <a:lnTo>
                  <a:pt x="0" y="687431"/>
                </a:lnTo>
                <a:lnTo>
                  <a:pt x="388711" y="687431"/>
                </a:lnTo>
                <a:lnTo>
                  <a:pt x="388711"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8" name="Picture 17">
            <a:extLst>
              <a:ext uri="{FF2B5EF4-FFF2-40B4-BE49-F238E27FC236}">
                <a16:creationId xmlns:a16="http://schemas.microsoft.com/office/drawing/2014/main" id="{C6D0B6C3-8CDA-64A2-4DE4-3D38502DE6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588" y="2655221"/>
            <a:ext cx="6417290" cy="2488279"/>
          </a:xfrm>
          <a:prstGeom prst="rect">
            <a:avLst/>
          </a:prstGeom>
        </p:spPr>
      </p:pic>
      <p:pic>
        <p:nvPicPr>
          <p:cNvPr id="20" name="Picture 19">
            <a:extLst>
              <a:ext uri="{FF2B5EF4-FFF2-40B4-BE49-F238E27FC236}">
                <a16:creationId xmlns:a16="http://schemas.microsoft.com/office/drawing/2014/main" id="{9393FA99-19D0-F932-D5F3-8E1AC1351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9067" y="4832061"/>
            <a:ext cx="7020905" cy="19457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172200" y="7048500"/>
            <a:ext cx="4682627" cy="2300340"/>
          </a:xfrm>
          <a:custGeom>
            <a:avLst/>
            <a:gdLst/>
            <a:ahLst/>
            <a:cxnLst/>
            <a:rect l="l" t="t" r="r" b="b"/>
            <a:pathLst>
              <a:path w="4682627" h="2300340">
                <a:moveTo>
                  <a:pt x="0" y="0"/>
                </a:moveTo>
                <a:lnTo>
                  <a:pt x="4682627" y="0"/>
                </a:lnTo>
                <a:lnTo>
                  <a:pt x="4682627" y="2300341"/>
                </a:lnTo>
                <a:lnTo>
                  <a:pt x="0" y="2300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9F6BDFE9-0F98-AA6F-4CBF-A9AB53D11F06}"/>
              </a:ext>
            </a:extLst>
          </p:cNvPr>
          <p:cNvSpPr txBox="1"/>
          <p:nvPr/>
        </p:nvSpPr>
        <p:spPr>
          <a:xfrm>
            <a:off x="2819400" y="1618603"/>
            <a:ext cx="11710731" cy="769441"/>
          </a:xfrm>
          <a:prstGeom prst="rect">
            <a:avLst/>
          </a:prstGeom>
          <a:noFill/>
        </p:spPr>
        <p:txBody>
          <a:bodyPr wrap="square" rtlCol="0">
            <a:spAutoFit/>
          </a:bodyPr>
          <a:lstStyle/>
          <a:p>
            <a:r>
              <a:rPr lang="en-US" sz="4400" dirty="0"/>
              <a:t>Which countries have the most Invoices?</a:t>
            </a:r>
            <a:endParaRPr lang="en-IN" sz="4400" dirty="0"/>
          </a:p>
        </p:txBody>
      </p:sp>
      <p:pic>
        <p:nvPicPr>
          <p:cNvPr id="15" name="Picture 14">
            <a:extLst>
              <a:ext uri="{FF2B5EF4-FFF2-40B4-BE49-F238E27FC236}">
                <a16:creationId xmlns:a16="http://schemas.microsoft.com/office/drawing/2014/main" id="{11145026-7497-7729-AFFD-9EC32ECC3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10" y="2528719"/>
            <a:ext cx="7663790" cy="2458873"/>
          </a:xfrm>
          <a:prstGeom prst="rect">
            <a:avLst/>
          </a:prstGeom>
        </p:spPr>
      </p:pic>
      <p:pic>
        <p:nvPicPr>
          <p:cNvPr id="17" name="Picture 16">
            <a:extLst>
              <a:ext uri="{FF2B5EF4-FFF2-40B4-BE49-F238E27FC236}">
                <a16:creationId xmlns:a16="http://schemas.microsoft.com/office/drawing/2014/main" id="{8F70D7F3-235D-5D44-50A6-C40216E033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8972" y="3045563"/>
            <a:ext cx="4131028" cy="54507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423513" y="6887733"/>
            <a:ext cx="2948312" cy="3063182"/>
          </a:xfrm>
          <a:custGeom>
            <a:avLst/>
            <a:gdLst/>
            <a:ahLst/>
            <a:cxnLst/>
            <a:rect l="l" t="t" r="r" b="b"/>
            <a:pathLst>
              <a:path w="2948312" h="3063182">
                <a:moveTo>
                  <a:pt x="0" y="0"/>
                </a:moveTo>
                <a:lnTo>
                  <a:pt x="2948312" y="0"/>
                </a:lnTo>
                <a:lnTo>
                  <a:pt x="2948312" y="3063181"/>
                </a:lnTo>
                <a:lnTo>
                  <a:pt x="0" y="3063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020007" y="3285255"/>
            <a:ext cx="11865436" cy="551433"/>
          </a:xfrm>
          <a:prstGeom prst="rect">
            <a:avLst/>
          </a:prstGeom>
        </p:spPr>
        <p:txBody>
          <a:bodyPr lIns="0" tIns="0" rIns="0" bIns="0" rtlCol="0" anchor="t">
            <a:spAutoFit/>
          </a:bodyPr>
          <a:lstStyle/>
          <a:p>
            <a:pPr algn="l">
              <a:lnSpc>
                <a:spcPts val="4320"/>
              </a:lnSpc>
            </a:pPr>
            <a:r>
              <a:rPr lang="en-US" sz="3600" dirty="0">
                <a:solidFill>
                  <a:srgbClr val="000000"/>
                </a:solidFill>
                <a:latin typeface="Gaegu"/>
              </a:rPr>
              <a:t>.</a:t>
            </a:r>
          </a:p>
        </p:txBody>
      </p:sp>
      <p:sp>
        <p:nvSpPr>
          <p:cNvPr id="13" name="Freeform 13"/>
          <p:cNvSpPr/>
          <p:nvPr/>
        </p:nvSpPr>
        <p:spPr>
          <a:xfrm>
            <a:off x="1554533" y="7627897"/>
            <a:ext cx="1953343" cy="2086095"/>
          </a:xfrm>
          <a:custGeom>
            <a:avLst/>
            <a:gdLst/>
            <a:ahLst/>
            <a:cxnLst/>
            <a:rect l="l" t="t" r="r" b="b"/>
            <a:pathLst>
              <a:path w="1953343" h="2086095">
                <a:moveTo>
                  <a:pt x="0" y="0"/>
                </a:moveTo>
                <a:lnTo>
                  <a:pt x="1953343" y="0"/>
                </a:lnTo>
                <a:lnTo>
                  <a:pt x="1953343" y="2086094"/>
                </a:lnTo>
                <a:lnTo>
                  <a:pt x="0" y="2086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4">
            <a:extLst>
              <a:ext uri="{FF2B5EF4-FFF2-40B4-BE49-F238E27FC236}">
                <a16:creationId xmlns:a16="http://schemas.microsoft.com/office/drawing/2014/main" id="{4D14C266-BB5E-BF9F-6F8E-494072B8A909}"/>
              </a:ext>
            </a:extLst>
          </p:cNvPr>
          <p:cNvSpPr txBox="1"/>
          <p:nvPr/>
        </p:nvSpPr>
        <p:spPr>
          <a:xfrm>
            <a:off x="2590800" y="1638300"/>
            <a:ext cx="11353800" cy="769441"/>
          </a:xfrm>
          <a:prstGeom prst="rect">
            <a:avLst/>
          </a:prstGeom>
          <a:noFill/>
        </p:spPr>
        <p:txBody>
          <a:bodyPr wrap="square" rtlCol="0">
            <a:spAutoFit/>
          </a:bodyPr>
          <a:lstStyle/>
          <a:p>
            <a:r>
              <a:rPr lang="en-US" sz="4400" dirty="0"/>
              <a:t>What are top 3 values of total invoice?</a:t>
            </a:r>
            <a:endParaRPr lang="en-IN" dirty="0"/>
          </a:p>
        </p:txBody>
      </p:sp>
      <p:pic>
        <p:nvPicPr>
          <p:cNvPr id="17" name="Picture 16">
            <a:extLst>
              <a:ext uri="{FF2B5EF4-FFF2-40B4-BE49-F238E27FC236}">
                <a16:creationId xmlns:a16="http://schemas.microsoft.com/office/drawing/2014/main" id="{B38C9D36-E33C-626A-A01F-72CE800528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5716" y="2463723"/>
            <a:ext cx="5862484" cy="2298777"/>
          </a:xfrm>
          <a:prstGeom prst="rect">
            <a:avLst/>
          </a:prstGeom>
        </p:spPr>
      </p:pic>
      <p:pic>
        <p:nvPicPr>
          <p:cNvPr id="19" name="Picture 18">
            <a:extLst>
              <a:ext uri="{FF2B5EF4-FFF2-40B4-BE49-F238E27FC236}">
                <a16:creationId xmlns:a16="http://schemas.microsoft.com/office/drawing/2014/main" id="{C5C289BC-5A8C-BEA6-4FB5-4707DC81AD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2200" y="3193293"/>
            <a:ext cx="3711103" cy="47696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182048" y="6876631"/>
            <a:ext cx="4417958" cy="3053913"/>
          </a:xfrm>
          <a:custGeom>
            <a:avLst/>
            <a:gdLst/>
            <a:ahLst/>
            <a:cxnLst/>
            <a:rect l="l" t="t" r="r" b="b"/>
            <a:pathLst>
              <a:path w="4417958" h="3053913">
                <a:moveTo>
                  <a:pt x="0" y="0"/>
                </a:moveTo>
                <a:lnTo>
                  <a:pt x="4417958" y="0"/>
                </a:lnTo>
                <a:lnTo>
                  <a:pt x="4417958" y="3053913"/>
                </a:lnTo>
                <a:lnTo>
                  <a:pt x="0" y="3053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4815505" y="981437"/>
            <a:ext cx="2164329" cy="2882278"/>
          </a:xfrm>
          <a:custGeom>
            <a:avLst/>
            <a:gdLst/>
            <a:ahLst/>
            <a:cxnLst/>
            <a:rect l="l" t="t" r="r" b="b"/>
            <a:pathLst>
              <a:path w="2164329" h="2882278">
                <a:moveTo>
                  <a:pt x="0" y="0"/>
                </a:moveTo>
                <a:lnTo>
                  <a:pt x="2164328" y="0"/>
                </a:lnTo>
                <a:lnTo>
                  <a:pt x="2164328" y="2882278"/>
                </a:lnTo>
                <a:lnTo>
                  <a:pt x="0" y="2882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4">
            <a:extLst>
              <a:ext uri="{FF2B5EF4-FFF2-40B4-BE49-F238E27FC236}">
                <a16:creationId xmlns:a16="http://schemas.microsoft.com/office/drawing/2014/main" id="{4D7DECB0-6C92-D37F-23A7-EA7A12CFA7EB}"/>
              </a:ext>
            </a:extLst>
          </p:cNvPr>
          <p:cNvSpPr txBox="1"/>
          <p:nvPr/>
        </p:nvSpPr>
        <p:spPr>
          <a:xfrm>
            <a:off x="2511601" y="1689691"/>
            <a:ext cx="12549306" cy="2062103"/>
          </a:xfrm>
          <a:prstGeom prst="rect">
            <a:avLst/>
          </a:prstGeom>
          <a:noFill/>
        </p:spPr>
        <p:txBody>
          <a:bodyPr wrap="square" rtlCol="0">
            <a:spAutoFit/>
          </a:bodyPr>
          <a:lstStyle/>
          <a:p>
            <a:r>
              <a:rPr lang="en-US" sz="3200" dirty="0"/>
              <a:t>Which city has the best customers? We would like to throw a promotional Music Festival in the city we made the most money. Write a query that returns one city that has the highest sum of invoice totals. Return both the city name &amp; sum of all invoice totals</a:t>
            </a:r>
            <a:endParaRPr lang="en-IN" sz="3200" dirty="0"/>
          </a:p>
        </p:txBody>
      </p:sp>
      <p:pic>
        <p:nvPicPr>
          <p:cNvPr id="17" name="Picture 16">
            <a:extLst>
              <a:ext uri="{FF2B5EF4-FFF2-40B4-BE49-F238E27FC236}">
                <a16:creationId xmlns:a16="http://schemas.microsoft.com/office/drawing/2014/main" id="{2A513D12-C548-980C-F649-409B548E7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301" y="3830531"/>
            <a:ext cx="4878560" cy="2290403"/>
          </a:xfrm>
          <a:prstGeom prst="rect">
            <a:avLst/>
          </a:prstGeom>
        </p:spPr>
      </p:pic>
      <p:pic>
        <p:nvPicPr>
          <p:cNvPr id="19" name="Picture 18">
            <a:extLst>
              <a:ext uri="{FF2B5EF4-FFF2-40B4-BE49-F238E27FC236}">
                <a16:creationId xmlns:a16="http://schemas.microsoft.com/office/drawing/2014/main" id="{87BA19CB-37F8-FC12-9FE9-5EE2E1ECD5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400" y="5876413"/>
            <a:ext cx="5303816" cy="22508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4584652" y="5957147"/>
            <a:ext cx="2911221" cy="4114800"/>
          </a:xfrm>
          <a:custGeom>
            <a:avLst/>
            <a:gdLst/>
            <a:ahLst/>
            <a:cxnLst/>
            <a:rect l="l" t="t" r="r" b="b"/>
            <a:pathLst>
              <a:path w="2911221" h="4114800">
                <a:moveTo>
                  <a:pt x="2911221" y="0"/>
                </a:moveTo>
                <a:lnTo>
                  <a:pt x="0" y="0"/>
                </a:lnTo>
                <a:lnTo>
                  <a:pt x="0" y="4114800"/>
                </a:lnTo>
                <a:lnTo>
                  <a:pt x="2911221" y="4114800"/>
                </a:lnTo>
                <a:lnTo>
                  <a:pt x="29112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5193476" y="0"/>
            <a:ext cx="2837042" cy="2197418"/>
          </a:xfrm>
          <a:custGeom>
            <a:avLst/>
            <a:gdLst/>
            <a:ahLst/>
            <a:cxnLst/>
            <a:rect l="l" t="t" r="r" b="b"/>
            <a:pathLst>
              <a:path w="2837042" h="2197418">
                <a:moveTo>
                  <a:pt x="0" y="0"/>
                </a:moveTo>
                <a:lnTo>
                  <a:pt x="2837042" y="0"/>
                </a:lnTo>
                <a:lnTo>
                  <a:pt x="2837042" y="2197418"/>
                </a:lnTo>
                <a:lnTo>
                  <a:pt x="0" y="21974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020007" y="1960668"/>
            <a:ext cx="9722047" cy="749885"/>
          </a:xfrm>
          <a:prstGeom prst="rect">
            <a:avLst/>
          </a:prstGeom>
        </p:spPr>
        <p:txBody>
          <a:bodyPr lIns="0" tIns="0" rIns="0" bIns="0" rtlCol="0" anchor="t">
            <a:spAutoFit/>
          </a:bodyPr>
          <a:lstStyle/>
          <a:p>
            <a:pPr algn="l">
              <a:lnSpc>
                <a:spcPts val="5849"/>
              </a:lnSpc>
            </a:pPr>
            <a:endParaRPr lang="en-US" sz="6499" dirty="0">
              <a:solidFill>
                <a:srgbClr val="000000"/>
              </a:solidFill>
              <a:latin typeface="Gaegu Bold"/>
            </a:endParaRPr>
          </a:p>
        </p:txBody>
      </p:sp>
      <p:sp>
        <p:nvSpPr>
          <p:cNvPr id="15" name="TextBox 14">
            <a:extLst>
              <a:ext uri="{FF2B5EF4-FFF2-40B4-BE49-F238E27FC236}">
                <a16:creationId xmlns:a16="http://schemas.microsoft.com/office/drawing/2014/main" id="{C63D3F25-DB97-4440-88FB-ADB9B4C2B1A5}"/>
              </a:ext>
            </a:extLst>
          </p:cNvPr>
          <p:cNvSpPr txBox="1"/>
          <p:nvPr/>
        </p:nvSpPr>
        <p:spPr>
          <a:xfrm>
            <a:off x="2949447" y="1960668"/>
            <a:ext cx="184731"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57AC6A80-AF45-0E03-00CF-775B60614EA2}"/>
              </a:ext>
            </a:extLst>
          </p:cNvPr>
          <p:cNvSpPr txBox="1"/>
          <p:nvPr/>
        </p:nvSpPr>
        <p:spPr>
          <a:xfrm>
            <a:off x="2514599" y="1714500"/>
            <a:ext cx="13357435" cy="1569660"/>
          </a:xfrm>
          <a:prstGeom prst="rect">
            <a:avLst/>
          </a:prstGeom>
          <a:noFill/>
        </p:spPr>
        <p:txBody>
          <a:bodyPr wrap="square" rtlCol="0">
            <a:spAutoFit/>
          </a:bodyPr>
          <a:lstStyle/>
          <a:p>
            <a:r>
              <a:rPr lang="en-US" sz="3200" dirty="0"/>
              <a:t>Who is the best customer? The customer who has spent the most money will be declared the best customer. Write a query that returns the person who has spent the most money</a:t>
            </a:r>
            <a:endParaRPr lang="en-IN" sz="3200" dirty="0"/>
          </a:p>
        </p:txBody>
      </p:sp>
      <p:pic>
        <p:nvPicPr>
          <p:cNvPr id="18" name="Picture 17">
            <a:extLst>
              <a:ext uri="{FF2B5EF4-FFF2-40B4-BE49-F238E27FC236}">
                <a16:creationId xmlns:a16="http://schemas.microsoft.com/office/drawing/2014/main" id="{142CBEC2-FCD8-EECC-9DA5-8B01EA060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238" y="3372789"/>
            <a:ext cx="6668078" cy="2584357"/>
          </a:xfrm>
          <a:prstGeom prst="rect">
            <a:avLst/>
          </a:prstGeom>
        </p:spPr>
      </p:pic>
      <p:pic>
        <p:nvPicPr>
          <p:cNvPr id="20" name="Picture 19">
            <a:extLst>
              <a:ext uri="{FF2B5EF4-FFF2-40B4-BE49-F238E27FC236}">
                <a16:creationId xmlns:a16="http://schemas.microsoft.com/office/drawing/2014/main" id="{AE71451A-CB3D-6F16-1C8C-58DE215AA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6286499"/>
            <a:ext cx="7972314" cy="1701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FC3"/>
        </a:solidFill>
        <a:effectLst/>
      </p:bgPr>
    </p:bg>
    <p:spTree>
      <p:nvGrpSpPr>
        <p:cNvPr id="1" name=""/>
        <p:cNvGrpSpPr/>
        <p:nvPr/>
      </p:nvGrpSpPr>
      <p:grpSpPr>
        <a:xfrm>
          <a:off x="0" y="0"/>
          <a:ext cx="0" cy="0"/>
          <a:chOff x="0" y="0"/>
          <a:chExt cx="0" cy="0"/>
        </a:xfrm>
      </p:grpSpPr>
      <p:grpSp>
        <p:nvGrpSpPr>
          <p:cNvPr id="2" name="Group 2"/>
          <p:cNvGrpSpPr/>
          <p:nvPr/>
        </p:nvGrpSpPr>
        <p:grpSpPr>
          <a:xfrm>
            <a:off x="2390331" y="1444604"/>
            <a:ext cx="13507338" cy="7397792"/>
            <a:chOff x="0" y="0"/>
            <a:chExt cx="6691997" cy="3665119"/>
          </a:xfrm>
        </p:grpSpPr>
        <p:sp>
          <p:nvSpPr>
            <p:cNvPr id="3" name="Freeform 3"/>
            <p:cNvSpPr/>
            <p:nvPr/>
          </p:nvSpPr>
          <p:spPr>
            <a:xfrm>
              <a:off x="10160" y="16510"/>
              <a:ext cx="6669137" cy="3637179"/>
            </a:xfrm>
            <a:custGeom>
              <a:avLst/>
              <a:gdLst/>
              <a:ahLst/>
              <a:cxnLst/>
              <a:rect l="l" t="t" r="r" b="b"/>
              <a:pathLst>
                <a:path w="6669137" h="3637179">
                  <a:moveTo>
                    <a:pt x="6669137" y="3637179"/>
                  </a:moveTo>
                  <a:lnTo>
                    <a:pt x="0" y="3629559"/>
                  </a:lnTo>
                  <a:lnTo>
                    <a:pt x="0" y="1274696"/>
                  </a:lnTo>
                  <a:lnTo>
                    <a:pt x="17780" y="19050"/>
                  </a:lnTo>
                  <a:lnTo>
                    <a:pt x="3323716" y="0"/>
                  </a:lnTo>
                  <a:lnTo>
                    <a:pt x="6650087" y="5080"/>
                  </a:lnTo>
                  <a:close/>
                </a:path>
              </a:pathLst>
            </a:custGeom>
            <a:solidFill>
              <a:srgbClr val="FFFFFF"/>
            </a:solidFill>
          </p:spPr>
        </p:sp>
        <p:sp>
          <p:nvSpPr>
            <p:cNvPr id="4" name="Freeform 4"/>
            <p:cNvSpPr/>
            <p:nvPr/>
          </p:nvSpPr>
          <p:spPr>
            <a:xfrm>
              <a:off x="-3810" y="0"/>
              <a:ext cx="6698346" cy="3663849"/>
            </a:xfrm>
            <a:custGeom>
              <a:avLst/>
              <a:gdLst/>
              <a:ahLst/>
              <a:cxnLst/>
              <a:rect l="l" t="t" r="r" b="b"/>
              <a:pathLst>
                <a:path w="6698346" h="3663849">
                  <a:moveTo>
                    <a:pt x="6664057" y="21590"/>
                  </a:moveTo>
                  <a:cubicBezTo>
                    <a:pt x="6665327" y="34290"/>
                    <a:pt x="6665327" y="44450"/>
                    <a:pt x="6666596" y="54610"/>
                  </a:cubicBezTo>
                  <a:cubicBezTo>
                    <a:pt x="6669136" y="119082"/>
                    <a:pt x="6670407" y="198356"/>
                    <a:pt x="6672946" y="274799"/>
                  </a:cubicBezTo>
                  <a:cubicBezTo>
                    <a:pt x="6672946" y="385216"/>
                    <a:pt x="6685646" y="2562422"/>
                    <a:pt x="6691996" y="2672839"/>
                  </a:cubicBezTo>
                  <a:cubicBezTo>
                    <a:pt x="6698346" y="2839881"/>
                    <a:pt x="6694536" y="3009754"/>
                    <a:pt x="6694536" y="3176796"/>
                  </a:cubicBezTo>
                  <a:cubicBezTo>
                    <a:pt x="6694536" y="3324019"/>
                    <a:pt x="6695807" y="3459917"/>
                    <a:pt x="6697077" y="3602889"/>
                  </a:cubicBezTo>
                  <a:cubicBezTo>
                    <a:pt x="6697077" y="3624479"/>
                    <a:pt x="6697077" y="3638449"/>
                    <a:pt x="6697077" y="3662579"/>
                  </a:cubicBezTo>
                  <a:cubicBezTo>
                    <a:pt x="6674217" y="3662579"/>
                    <a:pt x="6653896" y="3663849"/>
                    <a:pt x="6617412" y="3662579"/>
                  </a:cubicBezTo>
                  <a:cubicBezTo>
                    <a:pt x="6277949" y="3657499"/>
                    <a:pt x="5933265" y="3663849"/>
                    <a:pt x="5593803" y="3658769"/>
                  </a:cubicBezTo>
                  <a:cubicBezTo>
                    <a:pt x="5390125" y="3654959"/>
                    <a:pt x="5191671" y="3657499"/>
                    <a:pt x="4987994" y="3654959"/>
                  </a:cubicBezTo>
                  <a:cubicBezTo>
                    <a:pt x="4893989" y="3653689"/>
                    <a:pt x="4799984" y="3652419"/>
                    <a:pt x="4705979" y="3651149"/>
                  </a:cubicBezTo>
                  <a:cubicBezTo>
                    <a:pt x="4648532" y="3651149"/>
                    <a:pt x="4596307" y="3652419"/>
                    <a:pt x="4538859" y="3652419"/>
                  </a:cubicBezTo>
                  <a:cubicBezTo>
                    <a:pt x="4392629" y="3651149"/>
                    <a:pt x="3990497" y="3652419"/>
                    <a:pt x="3844267" y="3651149"/>
                  </a:cubicBezTo>
                  <a:cubicBezTo>
                    <a:pt x="3739818" y="3649879"/>
                    <a:pt x="1650821" y="3658769"/>
                    <a:pt x="1546371" y="3657499"/>
                  </a:cubicBezTo>
                  <a:cubicBezTo>
                    <a:pt x="1520258" y="3657499"/>
                    <a:pt x="1488923" y="3658769"/>
                    <a:pt x="1462811" y="3658769"/>
                  </a:cubicBezTo>
                  <a:cubicBezTo>
                    <a:pt x="1400141" y="3658769"/>
                    <a:pt x="1342693" y="3660039"/>
                    <a:pt x="1280023" y="3660039"/>
                  </a:cubicBezTo>
                  <a:cubicBezTo>
                    <a:pt x="1123349" y="3660039"/>
                    <a:pt x="971896" y="3658769"/>
                    <a:pt x="815222" y="3657499"/>
                  </a:cubicBezTo>
                  <a:cubicBezTo>
                    <a:pt x="721217" y="3656229"/>
                    <a:pt x="627212" y="3654959"/>
                    <a:pt x="538429" y="3653689"/>
                  </a:cubicBezTo>
                  <a:cubicBezTo>
                    <a:pt x="371310" y="3652419"/>
                    <a:pt x="204190" y="3651149"/>
                    <a:pt x="48260" y="3651149"/>
                  </a:cubicBezTo>
                  <a:cubicBezTo>
                    <a:pt x="38100" y="3651149"/>
                    <a:pt x="29210" y="3651149"/>
                    <a:pt x="19050" y="3649879"/>
                  </a:cubicBezTo>
                  <a:cubicBezTo>
                    <a:pt x="10160" y="3648609"/>
                    <a:pt x="5080" y="3642259"/>
                    <a:pt x="7620" y="3633369"/>
                  </a:cubicBezTo>
                  <a:cubicBezTo>
                    <a:pt x="16510" y="3601479"/>
                    <a:pt x="12700" y="3530698"/>
                    <a:pt x="11430" y="3457086"/>
                  </a:cubicBezTo>
                  <a:cubicBezTo>
                    <a:pt x="10160" y="3307032"/>
                    <a:pt x="6350" y="3159808"/>
                    <a:pt x="7620" y="3009754"/>
                  </a:cubicBezTo>
                  <a:cubicBezTo>
                    <a:pt x="5080" y="2822894"/>
                    <a:pt x="0" y="509789"/>
                    <a:pt x="7620" y="320098"/>
                  </a:cubicBezTo>
                  <a:cubicBezTo>
                    <a:pt x="8890" y="283292"/>
                    <a:pt x="7620" y="243655"/>
                    <a:pt x="8890" y="206849"/>
                  </a:cubicBezTo>
                  <a:cubicBezTo>
                    <a:pt x="10160" y="147394"/>
                    <a:pt x="12700" y="82276"/>
                    <a:pt x="13970" y="44450"/>
                  </a:cubicBezTo>
                  <a:cubicBezTo>
                    <a:pt x="13970" y="41910"/>
                    <a:pt x="15240" y="39370"/>
                    <a:pt x="16510" y="38100"/>
                  </a:cubicBezTo>
                  <a:cubicBezTo>
                    <a:pt x="38100" y="35560"/>
                    <a:pt x="73628" y="30480"/>
                    <a:pt x="157188" y="29210"/>
                  </a:cubicBezTo>
                  <a:cubicBezTo>
                    <a:pt x="298195" y="25400"/>
                    <a:pt x="439202" y="22860"/>
                    <a:pt x="585432" y="20320"/>
                  </a:cubicBezTo>
                  <a:cubicBezTo>
                    <a:pt x="684659" y="17780"/>
                    <a:pt x="783887" y="16510"/>
                    <a:pt x="877892" y="13970"/>
                  </a:cubicBezTo>
                  <a:cubicBezTo>
                    <a:pt x="971896" y="11430"/>
                    <a:pt x="1071124" y="8890"/>
                    <a:pt x="1165129" y="8890"/>
                  </a:cubicBezTo>
                  <a:cubicBezTo>
                    <a:pt x="1269579" y="7620"/>
                    <a:pt x="1374028" y="10160"/>
                    <a:pt x="1478478" y="8890"/>
                  </a:cubicBezTo>
                  <a:cubicBezTo>
                    <a:pt x="1609041" y="8890"/>
                    <a:pt x="3974830" y="6350"/>
                    <a:pt x="4105392" y="5080"/>
                  </a:cubicBezTo>
                  <a:cubicBezTo>
                    <a:pt x="4230732" y="3810"/>
                    <a:pt x="4356072" y="2540"/>
                    <a:pt x="4486634" y="2540"/>
                  </a:cubicBezTo>
                  <a:cubicBezTo>
                    <a:pt x="4700757" y="1270"/>
                    <a:pt x="4909656" y="0"/>
                    <a:pt x="5123778" y="0"/>
                  </a:cubicBezTo>
                  <a:cubicBezTo>
                    <a:pt x="5212561" y="0"/>
                    <a:pt x="5306566" y="2540"/>
                    <a:pt x="5395348" y="2540"/>
                  </a:cubicBezTo>
                  <a:cubicBezTo>
                    <a:pt x="5640805" y="3810"/>
                    <a:pt x="5891485" y="5080"/>
                    <a:pt x="6136942" y="7620"/>
                  </a:cubicBezTo>
                  <a:cubicBezTo>
                    <a:pt x="6267504" y="8890"/>
                    <a:pt x="6398067" y="12700"/>
                    <a:pt x="6528629" y="16510"/>
                  </a:cubicBezTo>
                  <a:cubicBezTo>
                    <a:pt x="6559964" y="16510"/>
                    <a:pt x="6591299" y="16510"/>
                    <a:pt x="6617412" y="16510"/>
                  </a:cubicBezTo>
                  <a:cubicBezTo>
                    <a:pt x="6645007" y="17780"/>
                    <a:pt x="6653896" y="20320"/>
                    <a:pt x="6664057" y="21590"/>
                  </a:cubicBezTo>
                  <a:close/>
                  <a:moveTo>
                    <a:pt x="6674217" y="3646069"/>
                  </a:moveTo>
                  <a:cubicBezTo>
                    <a:pt x="6675486" y="3629559"/>
                    <a:pt x="6676757" y="3616859"/>
                    <a:pt x="6676757" y="3604159"/>
                  </a:cubicBezTo>
                  <a:cubicBezTo>
                    <a:pt x="6675486" y="3445761"/>
                    <a:pt x="6674217" y="3295707"/>
                    <a:pt x="6674217" y="3134328"/>
                  </a:cubicBezTo>
                  <a:cubicBezTo>
                    <a:pt x="6674217" y="3060716"/>
                    <a:pt x="6676757" y="2987104"/>
                    <a:pt x="6675486" y="2913493"/>
                  </a:cubicBezTo>
                  <a:cubicBezTo>
                    <a:pt x="6675486" y="2845543"/>
                    <a:pt x="6674217" y="2774763"/>
                    <a:pt x="6672946" y="2706814"/>
                  </a:cubicBezTo>
                  <a:cubicBezTo>
                    <a:pt x="6667867" y="2602059"/>
                    <a:pt x="6656436" y="433347"/>
                    <a:pt x="6656436" y="328592"/>
                  </a:cubicBezTo>
                  <a:cubicBezTo>
                    <a:pt x="6653896" y="240824"/>
                    <a:pt x="6651357" y="150225"/>
                    <a:pt x="6648817" y="63500"/>
                  </a:cubicBezTo>
                  <a:cubicBezTo>
                    <a:pt x="6647546" y="44450"/>
                    <a:pt x="6646277" y="43180"/>
                    <a:pt x="6601744" y="41910"/>
                  </a:cubicBezTo>
                  <a:cubicBezTo>
                    <a:pt x="6586076" y="41910"/>
                    <a:pt x="6575631" y="41910"/>
                    <a:pt x="6559964" y="40640"/>
                  </a:cubicBezTo>
                  <a:cubicBezTo>
                    <a:pt x="6429402" y="36830"/>
                    <a:pt x="6293617" y="31750"/>
                    <a:pt x="6163055" y="30480"/>
                  </a:cubicBezTo>
                  <a:cubicBezTo>
                    <a:pt x="5844483" y="26670"/>
                    <a:pt x="5520688" y="25400"/>
                    <a:pt x="5202116" y="22860"/>
                  </a:cubicBezTo>
                  <a:cubicBezTo>
                    <a:pt x="5155114" y="22860"/>
                    <a:pt x="5102889" y="22860"/>
                    <a:pt x="5055886" y="22860"/>
                  </a:cubicBezTo>
                  <a:cubicBezTo>
                    <a:pt x="4977549" y="22860"/>
                    <a:pt x="4899212" y="22860"/>
                    <a:pt x="4826097" y="22860"/>
                  </a:cubicBezTo>
                  <a:cubicBezTo>
                    <a:pt x="4658977" y="22860"/>
                    <a:pt x="4491857" y="22860"/>
                    <a:pt x="4329960" y="24130"/>
                  </a:cubicBezTo>
                  <a:cubicBezTo>
                    <a:pt x="4188952" y="25400"/>
                    <a:pt x="1812718" y="29210"/>
                    <a:pt x="1671711" y="29210"/>
                  </a:cubicBezTo>
                  <a:cubicBezTo>
                    <a:pt x="1441921" y="29210"/>
                    <a:pt x="1212131" y="26670"/>
                    <a:pt x="982342" y="33020"/>
                  </a:cubicBezTo>
                  <a:cubicBezTo>
                    <a:pt x="862224" y="36830"/>
                    <a:pt x="747329" y="36830"/>
                    <a:pt x="632434" y="38100"/>
                  </a:cubicBezTo>
                  <a:cubicBezTo>
                    <a:pt x="433980" y="41910"/>
                    <a:pt x="235525" y="45720"/>
                    <a:pt x="49530" y="50800"/>
                  </a:cubicBezTo>
                  <a:cubicBezTo>
                    <a:pt x="36830" y="50800"/>
                    <a:pt x="34290" y="53340"/>
                    <a:pt x="33020" y="73782"/>
                  </a:cubicBezTo>
                  <a:cubicBezTo>
                    <a:pt x="31750" y="124744"/>
                    <a:pt x="31750" y="175706"/>
                    <a:pt x="30480" y="226668"/>
                  </a:cubicBezTo>
                  <a:cubicBezTo>
                    <a:pt x="29210" y="311605"/>
                    <a:pt x="26670" y="393710"/>
                    <a:pt x="25400" y="478646"/>
                  </a:cubicBezTo>
                  <a:cubicBezTo>
                    <a:pt x="20320" y="569245"/>
                    <a:pt x="26670" y="2783257"/>
                    <a:pt x="29210" y="2873856"/>
                  </a:cubicBezTo>
                  <a:cubicBezTo>
                    <a:pt x="29210" y="2970117"/>
                    <a:pt x="29210" y="3069210"/>
                    <a:pt x="30480" y="3165471"/>
                  </a:cubicBezTo>
                  <a:cubicBezTo>
                    <a:pt x="30480" y="3236251"/>
                    <a:pt x="33020" y="3307032"/>
                    <a:pt x="33020" y="3377812"/>
                  </a:cubicBezTo>
                  <a:cubicBezTo>
                    <a:pt x="33020" y="3454255"/>
                    <a:pt x="33020" y="3530698"/>
                    <a:pt x="31750" y="3604159"/>
                  </a:cubicBezTo>
                  <a:cubicBezTo>
                    <a:pt x="31750" y="3607969"/>
                    <a:pt x="31750" y="3610509"/>
                    <a:pt x="31750" y="3614319"/>
                  </a:cubicBezTo>
                  <a:cubicBezTo>
                    <a:pt x="31750" y="3624479"/>
                    <a:pt x="35560" y="3628289"/>
                    <a:pt x="44450" y="3628289"/>
                  </a:cubicBezTo>
                  <a:cubicBezTo>
                    <a:pt x="84073" y="3628289"/>
                    <a:pt x="157188" y="3629559"/>
                    <a:pt x="225080" y="3629559"/>
                  </a:cubicBezTo>
                  <a:cubicBezTo>
                    <a:pt x="324307" y="3629559"/>
                    <a:pt x="428757" y="3627019"/>
                    <a:pt x="527984" y="3629559"/>
                  </a:cubicBezTo>
                  <a:cubicBezTo>
                    <a:pt x="689882" y="3633369"/>
                    <a:pt x="851779" y="3635909"/>
                    <a:pt x="1013676" y="3634639"/>
                  </a:cubicBezTo>
                  <a:cubicBezTo>
                    <a:pt x="1118126" y="3633369"/>
                    <a:pt x="1217354" y="3635909"/>
                    <a:pt x="1321803" y="3635909"/>
                  </a:cubicBezTo>
                  <a:cubicBezTo>
                    <a:pt x="1473256" y="3635909"/>
                    <a:pt x="1624708" y="3634639"/>
                    <a:pt x="1776161" y="3635909"/>
                  </a:cubicBezTo>
                  <a:cubicBezTo>
                    <a:pt x="2000728" y="3637179"/>
                    <a:pt x="4465744" y="3627019"/>
                    <a:pt x="4695534" y="3629559"/>
                  </a:cubicBezTo>
                  <a:cubicBezTo>
                    <a:pt x="4794762" y="3630829"/>
                    <a:pt x="4893989" y="3632099"/>
                    <a:pt x="4987994" y="3632099"/>
                  </a:cubicBezTo>
                  <a:cubicBezTo>
                    <a:pt x="5160336" y="3634639"/>
                    <a:pt x="5327456" y="3630829"/>
                    <a:pt x="5499798" y="3634639"/>
                  </a:cubicBezTo>
                  <a:cubicBezTo>
                    <a:pt x="5640805" y="3637179"/>
                    <a:pt x="5781812" y="3637179"/>
                    <a:pt x="5922820" y="3639719"/>
                  </a:cubicBezTo>
                  <a:cubicBezTo>
                    <a:pt x="6131720" y="3643529"/>
                    <a:pt x="6340619" y="3646069"/>
                    <a:pt x="6549519" y="3647339"/>
                  </a:cubicBezTo>
                  <a:cubicBezTo>
                    <a:pt x="6627857" y="3647339"/>
                    <a:pt x="6653896" y="3646069"/>
                    <a:pt x="6674217" y="3646069"/>
                  </a:cubicBezTo>
                  <a:close/>
                </a:path>
              </a:pathLst>
            </a:custGeom>
            <a:solidFill>
              <a:srgbClr val="000000"/>
            </a:solidFill>
          </p:spPr>
        </p:sp>
      </p:grpSp>
      <p:grpSp>
        <p:nvGrpSpPr>
          <p:cNvPr id="5" name="Group 5"/>
          <p:cNvGrpSpPr/>
          <p:nvPr/>
        </p:nvGrpSpPr>
        <p:grpSpPr>
          <a:xfrm>
            <a:off x="-2647950" y="-234270"/>
            <a:ext cx="3086100" cy="10765770"/>
            <a:chOff x="0" y="0"/>
            <a:chExt cx="812800" cy="2835429"/>
          </a:xfrm>
        </p:grpSpPr>
        <p:sp>
          <p:nvSpPr>
            <p:cNvPr id="6" name="Freeform 6"/>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7" name="TextBox 7"/>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11670" y="-234270"/>
            <a:ext cx="3086100" cy="10765770"/>
            <a:chOff x="0" y="0"/>
            <a:chExt cx="812800" cy="2835429"/>
          </a:xfrm>
        </p:grpSpPr>
        <p:sp>
          <p:nvSpPr>
            <p:cNvPr id="9" name="Freeform 9"/>
            <p:cNvSpPr/>
            <p:nvPr/>
          </p:nvSpPr>
          <p:spPr>
            <a:xfrm>
              <a:off x="0" y="0"/>
              <a:ext cx="812800" cy="2835429"/>
            </a:xfrm>
            <a:custGeom>
              <a:avLst/>
              <a:gdLst/>
              <a:ahLst/>
              <a:cxnLst/>
              <a:rect l="l" t="t" r="r" b="b"/>
              <a:pathLst>
                <a:path w="812800" h="2835429">
                  <a:moveTo>
                    <a:pt x="0" y="0"/>
                  </a:moveTo>
                  <a:lnTo>
                    <a:pt x="812800" y="0"/>
                  </a:lnTo>
                  <a:lnTo>
                    <a:pt x="812800" y="2835429"/>
                  </a:lnTo>
                  <a:lnTo>
                    <a:pt x="0" y="2835429"/>
                  </a:lnTo>
                  <a:close/>
                </a:path>
              </a:pathLst>
            </a:custGeom>
            <a:solidFill>
              <a:srgbClr val="F6C449"/>
            </a:solidFill>
            <a:ln w="38100" cap="sq">
              <a:solidFill>
                <a:srgbClr val="000000"/>
              </a:solidFill>
              <a:prstDash val="dash"/>
              <a:miter/>
            </a:ln>
          </p:spPr>
        </p:sp>
        <p:sp>
          <p:nvSpPr>
            <p:cNvPr id="10" name="TextBox 10"/>
            <p:cNvSpPr txBox="1"/>
            <p:nvPr/>
          </p:nvSpPr>
          <p:spPr>
            <a:xfrm>
              <a:off x="0" y="-38100"/>
              <a:ext cx="812800" cy="287352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5272015" y="2655221"/>
            <a:ext cx="2217163" cy="6357456"/>
          </a:xfrm>
          <a:custGeom>
            <a:avLst/>
            <a:gdLst/>
            <a:ahLst/>
            <a:cxnLst/>
            <a:rect l="l" t="t" r="r" b="b"/>
            <a:pathLst>
              <a:path w="2217163" h="6357456">
                <a:moveTo>
                  <a:pt x="0" y="0"/>
                </a:moveTo>
                <a:lnTo>
                  <a:pt x="2217163" y="0"/>
                </a:lnTo>
                <a:lnTo>
                  <a:pt x="2217163" y="6357456"/>
                </a:lnTo>
                <a:lnTo>
                  <a:pt x="0" y="6357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982558" flipH="1">
            <a:off x="8590967" y="8949812"/>
            <a:ext cx="529373" cy="936190"/>
          </a:xfrm>
          <a:custGeom>
            <a:avLst/>
            <a:gdLst/>
            <a:ahLst/>
            <a:cxnLst/>
            <a:rect l="l" t="t" r="r" b="b"/>
            <a:pathLst>
              <a:path w="529373" h="936190">
                <a:moveTo>
                  <a:pt x="529373" y="0"/>
                </a:moveTo>
                <a:lnTo>
                  <a:pt x="0" y="0"/>
                </a:lnTo>
                <a:lnTo>
                  <a:pt x="0" y="936190"/>
                </a:lnTo>
                <a:lnTo>
                  <a:pt x="529373" y="936190"/>
                </a:lnTo>
                <a:lnTo>
                  <a:pt x="5293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020007" y="3466289"/>
            <a:ext cx="11929517" cy="554704"/>
          </a:xfrm>
          <a:prstGeom prst="rect">
            <a:avLst/>
          </a:prstGeom>
        </p:spPr>
        <p:txBody>
          <a:bodyPr lIns="0" tIns="0" rIns="0" bIns="0" rtlCol="0" anchor="t">
            <a:spAutoFit/>
          </a:bodyPr>
          <a:lstStyle/>
          <a:p>
            <a:pPr algn="l">
              <a:lnSpc>
                <a:spcPts val="4560"/>
              </a:lnSpc>
            </a:pPr>
            <a:r>
              <a:rPr lang="en-US" sz="3800" dirty="0">
                <a:solidFill>
                  <a:srgbClr val="000000"/>
                </a:solidFill>
                <a:latin typeface="Gaegu"/>
              </a:rPr>
              <a:t> </a:t>
            </a:r>
          </a:p>
        </p:txBody>
      </p:sp>
      <p:sp>
        <p:nvSpPr>
          <p:cNvPr id="15" name="Freeform 15"/>
          <p:cNvSpPr/>
          <p:nvPr/>
        </p:nvSpPr>
        <p:spPr>
          <a:xfrm rot="1982558" flipH="1">
            <a:off x="7914908" y="8857616"/>
            <a:ext cx="402387" cy="711618"/>
          </a:xfrm>
          <a:custGeom>
            <a:avLst/>
            <a:gdLst/>
            <a:ahLst/>
            <a:cxnLst/>
            <a:rect l="l" t="t" r="r" b="b"/>
            <a:pathLst>
              <a:path w="402387" h="711618">
                <a:moveTo>
                  <a:pt x="402388" y="0"/>
                </a:moveTo>
                <a:lnTo>
                  <a:pt x="0" y="0"/>
                </a:lnTo>
                <a:lnTo>
                  <a:pt x="0" y="711618"/>
                </a:lnTo>
                <a:lnTo>
                  <a:pt x="402388" y="711618"/>
                </a:lnTo>
                <a:lnTo>
                  <a:pt x="40238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6" name="Freeform 16"/>
          <p:cNvSpPr/>
          <p:nvPr/>
        </p:nvSpPr>
        <p:spPr>
          <a:xfrm rot="1982558" flipH="1">
            <a:off x="9413177" y="8791592"/>
            <a:ext cx="388711" cy="687431"/>
          </a:xfrm>
          <a:custGeom>
            <a:avLst/>
            <a:gdLst/>
            <a:ahLst/>
            <a:cxnLst/>
            <a:rect l="l" t="t" r="r" b="b"/>
            <a:pathLst>
              <a:path w="388711" h="687431">
                <a:moveTo>
                  <a:pt x="388711" y="0"/>
                </a:moveTo>
                <a:lnTo>
                  <a:pt x="0" y="0"/>
                </a:lnTo>
                <a:lnTo>
                  <a:pt x="0" y="687431"/>
                </a:lnTo>
                <a:lnTo>
                  <a:pt x="388711" y="687431"/>
                </a:lnTo>
                <a:lnTo>
                  <a:pt x="38871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6">
            <a:extLst>
              <a:ext uri="{FF2B5EF4-FFF2-40B4-BE49-F238E27FC236}">
                <a16:creationId xmlns:a16="http://schemas.microsoft.com/office/drawing/2014/main" id="{49E9C551-A658-534A-1BB0-1F4C09C3F544}"/>
              </a:ext>
            </a:extLst>
          </p:cNvPr>
          <p:cNvSpPr txBox="1"/>
          <p:nvPr/>
        </p:nvSpPr>
        <p:spPr>
          <a:xfrm>
            <a:off x="2439292" y="1569457"/>
            <a:ext cx="13105508" cy="1569660"/>
          </a:xfrm>
          <a:prstGeom prst="rect">
            <a:avLst/>
          </a:prstGeom>
          <a:noFill/>
        </p:spPr>
        <p:txBody>
          <a:bodyPr wrap="square" rtlCol="0">
            <a:spAutoFit/>
          </a:bodyPr>
          <a:lstStyle/>
          <a:p>
            <a:r>
              <a:rPr lang="en-US" sz="3200" dirty="0"/>
              <a:t>Write query to return the email, first name, last name, &amp; Genre of all Rock Music listeners. Return your list ordered alphabetically by email starting with A</a:t>
            </a:r>
            <a:endParaRPr lang="en-IN" sz="3200" dirty="0"/>
          </a:p>
        </p:txBody>
      </p:sp>
      <p:pic>
        <p:nvPicPr>
          <p:cNvPr id="21" name="Picture 20">
            <a:extLst>
              <a:ext uri="{FF2B5EF4-FFF2-40B4-BE49-F238E27FC236}">
                <a16:creationId xmlns:a16="http://schemas.microsoft.com/office/drawing/2014/main" id="{FEB3DD6C-2B69-E6E7-B8AC-1BBA038C0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0937" y="3284829"/>
            <a:ext cx="8016935" cy="3684460"/>
          </a:xfrm>
          <a:prstGeom prst="rect">
            <a:avLst/>
          </a:prstGeom>
        </p:spPr>
      </p:pic>
      <p:pic>
        <p:nvPicPr>
          <p:cNvPr id="23" name="Picture 22">
            <a:extLst>
              <a:ext uri="{FF2B5EF4-FFF2-40B4-BE49-F238E27FC236}">
                <a16:creationId xmlns:a16="http://schemas.microsoft.com/office/drawing/2014/main" id="{A22BB398-1269-C1AB-67DE-FAD04AC844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4158" y="5143501"/>
            <a:ext cx="7292972" cy="3403756"/>
          </a:xfrm>
          <a:prstGeom prst="rect">
            <a:avLst/>
          </a:prstGeom>
        </p:spPr>
      </p:pic>
    </p:spTree>
    <p:extLst>
      <p:ext uri="{BB962C8B-B14F-4D97-AF65-F5344CB8AC3E}">
        <p14:creationId xmlns:p14="http://schemas.microsoft.com/office/powerpoint/2010/main" val="2576768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369</Words>
  <Application>Microsoft Office PowerPoint</Application>
  <PresentationFormat>Custom</PresentationFormat>
  <Paragraphs>22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Gaegu</vt:lpstr>
      <vt:lpstr>Gaegu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Narrative within songs presentation in turquoise and yellow comic style</dc:title>
  <cp:lastModifiedBy>Sampada Nikam</cp:lastModifiedBy>
  <cp:revision>22</cp:revision>
  <dcterms:created xsi:type="dcterms:W3CDTF">2006-08-16T00:00:00Z</dcterms:created>
  <dcterms:modified xsi:type="dcterms:W3CDTF">2024-05-11T08:02:19Z</dcterms:modified>
  <dc:identifier>DAGEz1rVlJc</dc:identifier>
</cp:coreProperties>
</file>